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21"/>
    <a:srgbClr val="321547"/>
    <a:srgbClr val="BF9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eg>
</file>

<file path=ppt/media/image11.gi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377C-63BF-3E76-CC86-A26B994C5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F7D579-38EA-7BB1-FF1D-1C20195261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7ACFE-0A63-57A9-3966-72E9DB38B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C7B84-3AAC-858C-E897-E8DF61BAA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33E9C-E26A-5005-4CBB-32C9A51E8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239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324E0-FAE4-41D2-E809-AB6A6431A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95213-9370-38D4-FC29-C95969B3EC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08A88-3944-9A66-F3B4-BBE9613D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1A9E2-9288-3890-512B-FC3F65581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5A8A4-4A92-6448-CD03-1BE628A86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280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2E1AD9-3E74-AABA-7168-776D6535E8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FD67CC-63CA-51CA-63C1-46C95C7F35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258C4-60C4-3BB5-8AAD-4C2F84983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3834A-98E2-8BCC-E6B5-6AD4387A9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98079-C8C5-0FBF-5A26-25BFA8C61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698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19F90-E670-082C-0E1C-E9A1184D4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581AB-1B18-445F-0E77-5A5FF9F1F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5DC5A-8316-9C73-27C9-0C2019F94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4E19B-036C-A6C5-C242-3C7154996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C71A4-E1ED-0D52-87B7-B8FDD2EB8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66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79F65-DD0D-D236-7797-7C30DABB0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0553FE-9916-A35B-28A1-CF3CD197B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CD7D4-34E0-C3B7-06DC-F2165C72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9DC97-1AAC-EFC4-268C-D46E897B6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85C29-2B02-F266-A531-DD3D236D6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62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657A9-72E2-A042-6980-7645916E6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F99C5-9938-ACED-323B-D57A34A647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3203B3-A941-CEC5-1BC0-D13B80F33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9A777-ACB5-4F08-23F8-948C43784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B5362-6E7A-57F4-2103-49713EB3C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85A6E-0FC6-FDBA-C0DC-87A9C2E68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292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BA8AD-81F1-6B00-EB21-434952073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DE2D0-B187-6574-28E6-97F716DF6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9DFA5-CA5F-9D42-8C46-4F674291EB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B2A5C-5465-FFA9-9038-054DE93480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44B495-E089-5E59-676F-635EF17370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268CBD-98A1-106A-1851-7861A4FD7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BA6E13-2D87-025F-AD12-63EFACB12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86B65F-4FD2-DECC-7CCD-089FA834D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98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7CE3-0765-9D44-B7AA-B58204506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B79FAD-6565-6A86-0E87-4C2D62BCF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B152CA-8E71-E9A9-1512-3AAA6F088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F6F20-5D06-871C-E5EC-D137E76C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30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EDEE8D-D4B0-1EDB-DF3B-D66778319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18035-FEEC-99E2-B212-DC9A80DD6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A08660-1745-F201-305D-56F51826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250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966E8-11CD-001B-6FBC-570813FED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2F306-3D35-A7B0-35FC-6D2D4778F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7B22DC-F9CF-33AE-2C69-1F836C04F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38E5D-9265-625D-9E45-6E9744AAB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BDFF1-7026-7694-A226-278C7C21A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5F5BF-ECD2-0F99-F302-F3B2E8E03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91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70D0D-BE3C-E40D-C1FE-D2C2BE8F4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620B-33B4-2047-DF8E-0D20C7A648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AFE20-026B-EC0B-4DFB-ED367235D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A5D03-2541-420B-668F-6A2502858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788A5-4AA9-EC21-9A08-C217F4166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9D163-7B42-C241-2257-31504C814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16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18B2AD-297C-73EC-CC47-22B337A24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517E3-C82D-4C20-05E6-C119512F4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D63BC-49DE-C049-5712-863F3D3383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2EF68-2A9D-450F-F3F6-9679DBA1DB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BF587-4F0B-0DA6-D324-C49C08CC1E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112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xeh8St_XFc?start=84&amp;feature=oemb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exchange.se.com/devportal/api/wiser-energy-api/section/Documentation#section/Documentation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vrm-api-docs.victronenergy.com/#/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2T15oOd0GE?feature=oembed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AB4AA-397B-4B30-EC3C-F3E3E71EDDEE}"/>
              </a:ext>
            </a:extLst>
          </p:cNvPr>
          <p:cNvSpPr/>
          <p:nvPr/>
        </p:nvSpPr>
        <p:spPr>
          <a:xfrm>
            <a:off x="4727387" y="-1352550"/>
            <a:ext cx="2892613" cy="8591550"/>
          </a:xfrm>
          <a:custGeom>
            <a:avLst/>
            <a:gdLst>
              <a:gd name="connsiteX0" fmla="*/ 2590800 w 2590800"/>
              <a:gd name="connsiteY0" fmla="*/ 0 h 7048500"/>
              <a:gd name="connsiteX1" fmla="*/ 0 w 2590800"/>
              <a:gd name="connsiteY1" fmla="*/ 7048500 h 704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7048500">
                <a:moveTo>
                  <a:pt x="2590800" y="0"/>
                </a:moveTo>
                <a:cubicBezTo>
                  <a:pt x="2462212" y="2571750"/>
                  <a:pt x="2333625" y="5143500"/>
                  <a:pt x="0" y="7048500"/>
                </a:cubicBez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3AF9607-7C45-05AB-4CDA-6FB7C82A5D94}"/>
              </a:ext>
            </a:extLst>
          </p:cNvPr>
          <p:cNvSpPr/>
          <p:nvPr/>
        </p:nvSpPr>
        <p:spPr>
          <a:xfrm>
            <a:off x="4727388" y="-673100"/>
            <a:ext cx="2544042" cy="7670800"/>
          </a:xfrm>
          <a:custGeom>
            <a:avLst/>
            <a:gdLst>
              <a:gd name="connsiteX0" fmla="*/ 2247900 w 2305729"/>
              <a:gd name="connsiteY0" fmla="*/ 0 h 7023100"/>
              <a:gd name="connsiteX1" fmla="*/ 0 w 2305729"/>
              <a:gd name="connsiteY1" fmla="*/ 7023100 h 702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05729" h="7023100">
                <a:moveTo>
                  <a:pt x="2247900" y="0"/>
                </a:moveTo>
                <a:cubicBezTo>
                  <a:pt x="2378075" y="2810933"/>
                  <a:pt x="2508250" y="5621867"/>
                  <a:pt x="0" y="7023100"/>
                </a:cubicBezTo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9C7DF1-74F6-DB6F-6807-D280607FD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>
                <a:latin typeface="Biome" panose="020B0503030204020804" pitchFamily="34" charset="0"/>
                <a:cs typeface="Biome" panose="020B0503030204020804" pitchFamily="34" charset="0"/>
              </a:rPr>
              <a:t>Project Sundial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B28B58-7C19-74FD-9FA6-A5DCDF4E39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>
                <a:latin typeface="Biome" panose="020B0503030204020804" pitchFamily="34" charset="0"/>
                <a:cs typeface="Biome" panose="020B0503030204020804" pitchFamily="34" charset="0"/>
              </a:rPr>
              <a:t>A 3D Interface for Energy Meter Data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picture containing sundial, compass&#10;&#10;Description automatically generated">
            <a:extLst>
              <a:ext uri="{FF2B5EF4-FFF2-40B4-BE49-F238E27FC236}">
                <a16:creationId xmlns:a16="http://schemas.microsoft.com/office/drawing/2014/main" id="{9DB90441-A7AA-CE8D-0660-3335F79A48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8" r="21772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823ED392-012C-07D9-2ADB-750F60FC8EE1}"/>
              </a:ext>
            </a:extLst>
          </p:cNvPr>
          <p:cNvSpPr txBox="1">
            <a:spLocks/>
          </p:cNvSpPr>
          <p:nvPr/>
        </p:nvSpPr>
        <p:spPr>
          <a:xfrm>
            <a:off x="9339896" y="6284068"/>
            <a:ext cx="4087305" cy="1147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latin typeface="Biome" panose="020B0503030204020804" pitchFamily="34" charset="0"/>
                <a:cs typeface="Biome" panose="020B0503030204020804" pitchFamily="34" charset="0"/>
              </a:rPr>
              <a:t>Built on Circaevum</a:t>
            </a:r>
          </a:p>
        </p:txBody>
      </p:sp>
    </p:spTree>
    <p:extLst>
      <p:ext uri="{BB962C8B-B14F-4D97-AF65-F5344CB8AC3E}">
        <p14:creationId xmlns:p14="http://schemas.microsoft.com/office/powerpoint/2010/main" val="4013626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406" y="2593130"/>
            <a:ext cx="11437188" cy="279804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1. Background		2. Energy Meter Data	     3. Sundial</a:t>
            </a:r>
          </a:p>
          <a:p>
            <a:endParaRPr lang="en-US" dirty="0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>
            <a:off x="0" y="1027906"/>
            <a:ext cx="13544550" cy="1092698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>
            <a:off x="-114300" y="1466827"/>
            <a:ext cx="12439650" cy="654690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>
            <a:off x="-76200" y="1417738"/>
            <a:ext cx="12515850" cy="80385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CDDEDC5A-1F7B-E0E7-6195-0E10179E3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06" y="3429000"/>
            <a:ext cx="3086838" cy="17374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A1D5049-709E-14C8-B4CE-4BF6EAA51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244" y="3425703"/>
            <a:ext cx="2864644" cy="17407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CF8C64E-A30C-3A60-BBB2-518E7C1CD162}"/>
              </a:ext>
            </a:extLst>
          </p:cNvPr>
          <p:cNvSpPr txBox="1">
            <a:spLocks/>
          </p:cNvSpPr>
          <p:nvPr/>
        </p:nvSpPr>
        <p:spPr>
          <a:xfrm>
            <a:off x="3712230" y="3997045"/>
            <a:ext cx="435006" cy="364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800" dirty="0">
                <a:latin typeface="Biome" panose="020B0503030204020804" pitchFamily="34" charset="0"/>
                <a:cs typeface="Biome" panose="020B0503030204020804" pitchFamily="34" charset="0"/>
              </a:rPr>
              <a:t>+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C9BF74D-A91F-CFAF-1215-8BA404461BB8}"/>
              </a:ext>
            </a:extLst>
          </p:cNvPr>
          <p:cNvSpPr txBox="1">
            <a:spLocks/>
          </p:cNvSpPr>
          <p:nvPr/>
        </p:nvSpPr>
        <p:spPr>
          <a:xfrm>
            <a:off x="7793315" y="3997045"/>
            <a:ext cx="435006" cy="364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800" dirty="0">
                <a:latin typeface="Biome" panose="020B0503030204020804" pitchFamily="34" charset="0"/>
                <a:cs typeface="Biome" panose="020B0503030204020804" pitchFamily="34" charset="0"/>
              </a:rPr>
              <a:t>=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3B5923-899C-4549-A527-1A0D5BC610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63" b="9418"/>
          <a:stretch/>
        </p:blipFill>
        <p:spPr>
          <a:xfrm>
            <a:off x="8634304" y="3428899"/>
            <a:ext cx="2949357" cy="17375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29951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Circaevum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880" y="2267200"/>
            <a:ext cx="1178512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3D General-Purpose Calendar System </a:t>
            </a:r>
          </a:p>
          <a:p>
            <a:pPr marL="0" indent="0">
              <a:buNone/>
            </a:pPr>
            <a:r>
              <a:rPr lang="en-US" dirty="0"/>
              <a:t>- Modeled after the Earth’s orbit around the Sun</a:t>
            </a:r>
          </a:p>
          <a:p>
            <a:pPr>
              <a:buFontTx/>
              <a:buChar char="-"/>
            </a:pPr>
            <a:r>
              <a:rPr lang="en-US" dirty="0"/>
              <a:t>Maps events based on timespan and location</a:t>
            </a:r>
          </a:p>
          <a:p>
            <a:pPr>
              <a:buFontTx/>
              <a:buChar char="-"/>
            </a:pPr>
            <a:r>
              <a:rPr lang="en-US" dirty="0"/>
              <a:t>Visual place to aggregate time-based data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Built in Game Engine = Deployable to multiple platforms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>
            <a:off x="0" y="1417738"/>
            <a:ext cx="13544550" cy="702866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>
            <a:off x="-114300" y="1689129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>
            <a:off x="-138344" y="1690688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72" name="Online Media 1071" title="Circaevum: Recent Updates">
            <a:hlinkClick r:id="" action="ppaction://media"/>
            <a:extLst>
              <a:ext uri="{FF2B5EF4-FFF2-40B4-BE49-F238E27FC236}">
                <a16:creationId xmlns:a16="http://schemas.microsoft.com/office/drawing/2014/main" id="{C0E74749-36E6-A31E-1162-FB9FB183F29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703388" y="2494540"/>
            <a:ext cx="4283148" cy="2419979"/>
          </a:xfrm>
          <a:prstGeom prst="rect">
            <a:avLst/>
          </a:prstGeom>
        </p:spPr>
      </p:pic>
      <p:sp>
        <p:nvSpPr>
          <p:cNvPr id="1073" name="TextBox 1072">
            <a:extLst>
              <a:ext uri="{FF2B5EF4-FFF2-40B4-BE49-F238E27FC236}">
                <a16:creationId xmlns:a16="http://schemas.microsoft.com/office/drawing/2014/main" id="{1140AB46-8746-3E20-32D3-635C20CBF6D3}"/>
              </a:ext>
            </a:extLst>
          </p:cNvPr>
          <p:cNvSpPr txBox="1"/>
          <p:nvPr/>
        </p:nvSpPr>
        <p:spPr>
          <a:xfrm>
            <a:off x="717430" y="6014472"/>
            <a:ext cx="51614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PC</a:t>
            </a:r>
          </a:p>
        </p:txBody>
      </p:sp>
      <p:sp>
        <p:nvSpPr>
          <p:cNvPr id="1074" name="TextBox 1073">
            <a:extLst>
              <a:ext uri="{FF2B5EF4-FFF2-40B4-BE49-F238E27FC236}">
                <a16:creationId xmlns:a16="http://schemas.microsoft.com/office/drawing/2014/main" id="{67F8B304-5D59-1260-5FC4-E586642CC744}"/>
              </a:ext>
            </a:extLst>
          </p:cNvPr>
          <p:cNvSpPr txBox="1"/>
          <p:nvPr/>
        </p:nvSpPr>
        <p:spPr>
          <a:xfrm>
            <a:off x="1406105" y="6014472"/>
            <a:ext cx="93165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Mobile</a:t>
            </a:r>
          </a:p>
        </p:txBody>
      </p:sp>
      <p:sp>
        <p:nvSpPr>
          <p:cNvPr id="1076" name="TextBox 1075">
            <a:extLst>
              <a:ext uri="{FF2B5EF4-FFF2-40B4-BE49-F238E27FC236}">
                <a16:creationId xmlns:a16="http://schemas.microsoft.com/office/drawing/2014/main" id="{677F5834-3AB7-F291-55B8-AB037EBF61F3}"/>
              </a:ext>
            </a:extLst>
          </p:cNvPr>
          <p:cNvSpPr txBox="1"/>
          <p:nvPr/>
        </p:nvSpPr>
        <p:spPr>
          <a:xfrm>
            <a:off x="3198962" y="6014472"/>
            <a:ext cx="187698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Game Console</a:t>
            </a:r>
          </a:p>
        </p:txBody>
      </p:sp>
      <p:sp>
        <p:nvSpPr>
          <p:cNvPr id="1077" name="TextBox 1076">
            <a:extLst>
              <a:ext uri="{FF2B5EF4-FFF2-40B4-BE49-F238E27FC236}">
                <a16:creationId xmlns:a16="http://schemas.microsoft.com/office/drawing/2014/main" id="{44813CB1-2A88-DC84-B951-1D318E1DDC8C}"/>
              </a:ext>
            </a:extLst>
          </p:cNvPr>
          <p:cNvSpPr txBox="1"/>
          <p:nvPr/>
        </p:nvSpPr>
        <p:spPr>
          <a:xfrm>
            <a:off x="5248477" y="6014472"/>
            <a:ext cx="74688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Web</a:t>
            </a:r>
          </a:p>
        </p:txBody>
      </p:sp>
      <p:sp>
        <p:nvSpPr>
          <p:cNvPr id="1078" name="TextBox 1077">
            <a:extLst>
              <a:ext uri="{FF2B5EF4-FFF2-40B4-BE49-F238E27FC236}">
                <a16:creationId xmlns:a16="http://schemas.microsoft.com/office/drawing/2014/main" id="{A71E27DA-156A-B3F3-AAFA-10D377F80073}"/>
              </a:ext>
            </a:extLst>
          </p:cNvPr>
          <p:cNvSpPr txBox="1"/>
          <p:nvPr/>
        </p:nvSpPr>
        <p:spPr>
          <a:xfrm>
            <a:off x="2510287" y="6014472"/>
            <a:ext cx="51614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VR</a:t>
            </a:r>
          </a:p>
        </p:txBody>
      </p:sp>
    </p:spTree>
    <p:extLst>
      <p:ext uri="{BB962C8B-B14F-4D97-AF65-F5344CB8AC3E}">
        <p14:creationId xmlns:p14="http://schemas.microsoft.com/office/powerpoint/2010/main" val="2254801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7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Energy Meter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880" y="2267200"/>
            <a:ext cx="10515600" cy="5309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Existing Meters have API’s to export metering data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 flipV="1">
            <a:off x="0" y="1589700"/>
            <a:ext cx="13544550" cy="530903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 flipV="1">
            <a:off x="-123825" y="1484646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 flipV="1">
            <a:off x="-161925" y="1407586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3AF6B9-6FD8-5385-ACE5-3B9868F3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003" y="4888289"/>
            <a:ext cx="3267232" cy="18378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2401DD-B53B-C760-B24F-A197CF97F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41" y="2806782"/>
            <a:ext cx="3969900" cy="19636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21D7D91-6900-6471-A7C1-8A89ABE00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41" y="4890041"/>
            <a:ext cx="3963601" cy="18545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C2772A7-3DCE-B46C-AC89-B7C63EB067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2609" y="195824"/>
            <a:ext cx="2346911" cy="65487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B376D43-77A4-5213-BC69-1B6EBBC5357B}"/>
              </a:ext>
            </a:extLst>
          </p:cNvPr>
          <p:cNvSpPr txBox="1">
            <a:spLocks/>
          </p:cNvSpPr>
          <p:nvPr/>
        </p:nvSpPr>
        <p:spPr>
          <a:xfrm>
            <a:off x="4783447" y="2860208"/>
            <a:ext cx="4530615" cy="183781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B0F0"/>
                </a:solidFill>
                <a:latin typeface="Biome" panose="020B0503030204020804" pitchFamily="34" charset="0"/>
                <a:cs typeface="Biome" panose="020B05030302040208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Victron</a:t>
            </a:r>
            <a:endParaRPr lang="en-US" sz="2000" dirty="0">
              <a:solidFill>
                <a:srgbClr val="00B0F0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r>
              <a:rPr lang="en-US" sz="2000" dirty="0">
                <a:latin typeface="Biome" panose="020B0503030204020804" pitchFamily="34" charset="0"/>
                <a:cs typeface="Biome" panose="020B0503030204020804" pitchFamily="34" charset="0"/>
              </a:rPr>
              <a:t>Schneider (</a:t>
            </a:r>
            <a:r>
              <a:rPr lang="en-US" sz="2000" dirty="0">
                <a:solidFill>
                  <a:srgbClr val="00B0F0"/>
                </a:solidFill>
                <a:latin typeface="Biome" panose="020B0503030204020804" pitchFamily="34" charset="0"/>
                <a:cs typeface="Biome" panose="020B05030302040208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Wiser Energy</a:t>
            </a:r>
            <a:r>
              <a:rPr lang="en-US" sz="2000" dirty="0">
                <a:latin typeface="Biome" panose="020B0503030204020804" pitchFamily="34" charset="0"/>
                <a:cs typeface="Biome" panose="020B0503030204020804" pitchFamily="34" charset="0"/>
              </a:rPr>
              <a:t>)</a:t>
            </a:r>
          </a:p>
          <a:p>
            <a:r>
              <a:rPr lang="en-US" sz="2000" dirty="0" err="1">
                <a:latin typeface="Biome" panose="020B0503030204020804" pitchFamily="34" charset="0"/>
                <a:cs typeface="Biome" panose="020B0503030204020804" pitchFamily="34" charset="0"/>
              </a:rPr>
              <a:t>Steamaco</a:t>
            </a:r>
            <a:endParaRPr lang="en-US" sz="2000" dirty="0">
              <a:latin typeface="Biome" panose="020B0503030204020804" pitchFamily="34" charset="0"/>
              <a:cs typeface="Biome" panose="020B0503030204020804" pitchFamily="34" charset="0"/>
            </a:endParaRPr>
          </a:p>
          <a:p>
            <a:r>
              <a:rPr lang="en-US" sz="2000" dirty="0" err="1">
                <a:latin typeface="Biome" panose="020B0503030204020804" pitchFamily="34" charset="0"/>
                <a:cs typeface="Biome" panose="020B0503030204020804" pitchFamily="34" charset="0"/>
              </a:rPr>
              <a:t>Jinco</a:t>
            </a:r>
            <a:endParaRPr lang="en-US" sz="2000" dirty="0">
              <a:latin typeface="Biome" panose="020B0503030204020804" pitchFamily="34" charset="0"/>
              <a:cs typeface="Biome" panose="020B0503030204020804" pitchFamily="34" charset="0"/>
            </a:endParaRPr>
          </a:p>
          <a:p>
            <a:r>
              <a:rPr lang="en-US" sz="2000" dirty="0" err="1">
                <a:latin typeface="Biome" panose="020B0503030204020804" pitchFamily="34" charset="0"/>
                <a:cs typeface="Biome" panose="020B0503030204020804" pitchFamily="34" charset="0"/>
              </a:rPr>
              <a:t>GroWatts</a:t>
            </a:r>
            <a:endParaRPr lang="en-US" sz="2000" dirty="0">
              <a:latin typeface="Biome" panose="020B0503030204020804" pitchFamily="34" charset="0"/>
              <a:cs typeface="Biome" panose="020B0503030204020804" pitchFamily="34" charset="0"/>
            </a:endParaRPr>
          </a:p>
          <a:p>
            <a:r>
              <a:rPr lang="en-US" sz="2000" dirty="0">
                <a:latin typeface="Biome" panose="020B0503030204020804" pitchFamily="34" charset="0"/>
                <a:cs typeface="Biome" panose="020B0503030204020804" pitchFamily="34" charset="0"/>
              </a:rPr>
              <a:t>Studer </a:t>
            </a:r>
          </a:p>
          <a:p>
            <a:endParaRPr lang="en-US" sz="2000" dirty="0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313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Sundial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991" y="2494540"/>
            <a:ext cx="10263997" cy="39311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Start with Daily Energy Data</a:t>
            </a:r>
          </a:p>
          <a:p>
            <a:pPr marL="0" indent="0">
              <a:buNone/>
            </a:pPr>
            <a:endParaRPr lang="en-US" sz="2400" dirty="0">
              <a:latin typeface="Biome" panose="020B0503030204020804" pitchFamily="34" charset="0"/>
              <a:cs typeface="Biome" panose="020B0503030204020804" pitchFamily="34" charset="0"/>
            </a:endParaRPr>
          </a:p>
          <a:p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Solar Yield</a:t>
            </a:r>
          </a:p>
          <a:p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Battery Charge Cycles</a:t>
            </a:r>
          </a:p>
          <a:p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Customer Usage</a:t>
            </a:r>
          </a:p>
          <a:p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Weather Data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 flipH="1">
            <a:off x="0" y="1417738"/>
            <a:ext cx="13544550" cy="702866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 flipH="1">
            <a:off x="-114300" y="1689129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 flipH="1">
            <a:off x="-138344" y="1690688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nline Media 9" title="Circaevum Google Oauth Flow on the Oculus Quest">
            <a:hlinkClick r:id="" action="ppaction://media"/>
            <a:extLst>
              <a:ext uri="{FF2B5EF4-FFF2-40B4-BE49-F238E27FC236}">
                <a16:creationId xmlns:a16="http://schemas.microsoft.com/office/drawing/2014/main" id="{129E4C24-0484-507A-BFCE-AFB5D6E54C4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105525" y="3676283"/>
            <a:ext cx="4339133" cy="2451611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C5544E3-0685-4310-FC88-A29B25C098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9" b="8238"/>
          <a:stretch/>
        </p:blipFill>
        <p:spPr>
          <a:xfrm>
            <a:off x="5518733" y="3547080"/>
            <a:ext cx="6062405" cy="2710285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2BB2EFC6-D257-E145-F2D4-402E4898B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119" y="433607"/>
            <a:ext cx="3977975" cy="2417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1792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Questions / Follow 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880" y="4166558"/>
            <a:ext cx="10515600" cy="200132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>
                <a:latin typeface="Biome" panose="020B0503030204020804" pitchFamily="34" charset="0"/>
                <a:cs typeface="Biome" panose="020B0503030204020804" pitchFamily="34" charset="0"/>
              </a:rPr>
              <a:t>?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>
            <a:off x="0" y="1417738"/>
            <a:ext cx="13544550" cy="702866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>
            <a:off x="-114300" y="1689129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>
            <a:off x="-138344" y="1690688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E7B95EF-F1F1-8A57-E352-1D965473C7D7}"/>
              </a:ext>
            </a:extLst>
          </p:cNvPr>
          <p:cNvSpPr txBox="1">
            <a:spLocks/>
          </p:cNvSpPr>
          <p:nvPr/>
        </p:nvSpPr>
        <p:spPr>
          <a:xfrm>
            <a:off x="715991" y="2494540"/>
            <a:ext cx="10263997" cy="3931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 err="1">
                <a:latin typeface="Biome" panose="020B0503030204020804" pitchFamily="34" charset="0"/>
                <a:cs typeface="Biome" panose="020B0503030204020804" pitchFamily="34" charset="0"/>
              </a:rPr>
              <a:t>dRECs</a:t>
            </a: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 $1-3/MWh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Power Trust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 err="1">
                <a:latin typeface="Biome" panose="020B0503030204020804" pitchFamily="34" charset="0"/>
                <a:cs typeface="Biome" panose="020B0503030204020804" pitchFamily="34" charset="0"/>
              </a:rPr>
              <a:t>Deye</a:t>
            </a:r>
            <a:endParaRPr lang="en-US" sz="2400" dirty="0">
              <a:latin typeface="Biome" panose="020B0503030204020804" pitchFamily="34" charset="0"/>
              <a:cs typeface="Biome" panose="020B05030302040208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652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Other Topics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>
            <a:off x="0" y="1417738"/>
            <a:ext cx="13544550" cy="702866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>
            <a:off x="-114300" y="1689129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>
            <a:off x="-138344" y="1690688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E7B95EF-F1F1-8A57-E352-1D965473C7D7}"/>
              </a:ext>
            </a:extLst>
          </p:cNvPr>
          <p:cNvSpPr txBox="1">
            <a:spLocks/>
          </p:cNvSpPr>
          <p:nvPr/>
        </p:nvSpPr>
        <p:spPr>
          <a:xfrm>
            <a:off x="715991" y="2494540"/>
            <a:ext cx="10263997" cy="393116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Design Reviews for New Projects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	Sub-committee of Tech Comm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	WhatsApp Group for Africa Working Group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		Abiodun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SQRS Committee (Standards, Quality, Reliability, and Safety)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	1</a:t>
            </a:r>
            <a:r>
              <a:rPr lang="en-US" sz="2400" baseline="30000" dirty="0">
                <a:latin typeface="Biome" panose="020B0503030204020804" pitchFamily="34" charset="0"/>
                <a:cs typeface="Biome" panose="020B0503030204020804" pitchFamily="34" charset="0"/>
              </a:rPr>
              <a:t>st</a:t>
            </a: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 Wednesday of Month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	Bruno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	IS Electric Safety Committee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		Columbia, Power Africa (Morocco), India Project</a:t>
            </a:r>
          </a:p>
        </p:txBody>
      </p:sp>
    </p:spTree>
    <p:extLst>
      <p:ext uri="{BB962C8B-B14F-4D97-AF65-F5344CB8AC3E}">
        <p14:creationId xmlns:p14="http://schemas.microsoft.com/office/powerpoint/2010/main" val="95193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Circaevum – 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57" y="2320990"/>
            <a:ext cx="2159647" cy="53986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Data Pipeline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>
            <a:off x="0" y="1417738"/>
            <a:ext cx="13544550" cy="702866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>
            <a:off x="-114300" y="1689129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>
            <a:off x="-138344" y="1690688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F5C51F-CB5D-22C3-43B8-2FF00C762DA5}"/>
              </a:ext>
            </a:extLst>
          </p:cNvPr>
          <p:cNvSpPr txBox="1"/>
          <p:nvPr/>
        </p:nvSpPr>
        <p:spPr>
          <a:xfrm>
            <a:off x="857004" y="4137075"/>
            <a:ext cx="2159647" cy="12099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PostgresDB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C9B8E4-65DB-5581-ECBC-0AA07A65FCB8}"/>
              </a:ext>
            </a:extLst>
          </p:cNvPr>
          <p:cNvSpPr txBox="1"/>
          <p:nvPr/>
        </p:nvSpPr>
        <p:spPr>
          <a:xfrm>
            <a:off x="1393708" y="4670249"/>
            <a:ext cx="1461111" cy="36933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Game Server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D01490-E748-1435-965A-82B969CF7CFB}"/>
              </a:ext>
            </a:extLst>
          </p:cNvPr>
          <p:cNvSpPr txBox="1"/>
          <p:nvPr/>
        </p:nvSpPr>
        <p:spPr>
          <a:xfrm>
            <a:off x="3254317" y="2980010"/>
            <a:ext cx="6666060" cy="34163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Unity Game Engine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5E89116-0EF4-F8AA-F63F-D25A17309229}"/>
              </a:ext>
            </a:extLst>
          </p:cNvPr>
          <p:cNvSpPr txBox="1"/>
          <p:nvPr/>
        </p:nvSpPr>
        <p:spPr>
          <a:xfrm>
            <a:off x="3574268" y="3576358"/>
            <a:ext cx="2306172" cy="2585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Game Server Client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676EA31-FFCB-2E19-1279-C45FE1B35470}"/>
              </a:ext>
            </a:extLst>
          </p:cNvPr>
          <p:cNvSpPr txBox="1"/>
          <p:nvPr/>
        </p:nvSpPr>
        <p:spPr>
          <a:xfrm>
            <a:off x="3806230" y="4027914"/>
            <a:ext cx="187698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Login Menu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AC6997-0C7C-F48E-D090-F7726E201CD2}"/>
              </a:ext>
            </a:extLst>
          </p:cNvPr>
          <p:cNvSpPr txBox="1"/>
          <p:nvPr/>
        </p:nvSpPr>
        <p:spPr>
          <a:xfrm>
            <a:off x="3806229" y="4470443"/>
            <a:ext cx="1876988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User Data System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DD3789F-DAE7-42E0-B2C7-BEF3ACA891DF}"/>
              </a:ext>
            </a:extLst>
          </p:cNvPr>
          <p:cNvSpPr txBox="1"/>
          <p:nvPr/>
        </p:nvSpPr>
        <p:spPr>
          <a:xfrm>
            <a:off x="6191666" y="3313615"/>
            <a:ext cx="3495798" cy="286232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Circaevum Mapping System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E787C6F-DAEB-8D49-3413-7AB334CCD53C}"/>
              </a:ext>
            </a:extLst>
          </p:cNvPr>
          <p:cNvSpPr txBox="1"/>
          <p:nvPr/>
        </p:nvSpPr>
        <p:spPr>
          <a:xfrm>
            <a:off x="4004444" y="4881557"/>
            <a:ext cx="1593192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OAuth Tokens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FC901FB-7114-05FC-82D4-123AC0713F57}"/>
              </a:ext>
            </a:extLst>
          </p:cNvPr>
          <p:cNvSpPr txBox="1"/>
          <p:nvPr/>
        </p:nvSpPr>
        <p:spPr>
          <a:xfrm>
            <a:off x="251871" y="3008357"/>
            <a:ext cx="1528425" cy="369332"/>
          </a:xfrm>
          <a:prstGeom prst="rect">
            <a:avLst/>
          </a:prstGeom>
          <a:solidFill>
            <a:srgbClr val="321547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Google OAuth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63EBC23-38EA-3FF0-C043-BCE7A0B4FEB0}"/>
              </a:ext>
            </a:extLst>
          </p:cNvPr>
          <p:cNvSpPr txBox="1"/>
          <p:nvPr/>
        </p:nvSpPr>
        <p:spPr>
          <a:xfrm>
            <a:off x="251871" y="3566450"/>
            <a:ext cx="1528425" cy="369332"/>
          </a:xfrm>
          <a:prstGeom prst="rect">
            <a:avLst/>
          </a:prstGeom>
          <a:solidFill>
            <a:srgbClr val="321547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Apple OAuth</a:t>
            </a:r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7D2C35B7-482D-D8D4-A9BA-AE2A8614D46A}"/>
              </a:ext>
            </a:extLst>
          </p:cNvPr>
          <p:cNvCxnSpPr>
            <a:cxnSpLocks/>
            <a:stCxn id="53" idx="3"/>
            <a:endCxn id="31" idx="0"/>
          </p:cNvCxnSpPr>
          <p:nvPr/>
        </p:nvCxnSpPr>
        <p:spPr>
          <a:xfrm>
            <a:off x="1780296" y="3193023"/>
            <a:ext cx="343968" cy="1477226"/>
          </a:xfrm>
          <a:prstGeom prst="bentConnector2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ctor: Elbow 1032">
            <a:extLst>
              <a:ext uri="{FF2B5EF4-FFF2-40B4-BE49-F238E27FC236}">
                <a16:creationId xmlns:a16="http://schemas.microsoft.com/office/drawing/2014/main" id="{1C2966B9-EEF4-AB04-D607-9EE8F7542A09}"/>
              </a:ext>
            </a:extLst>
          </p:cNvPr>
          <p:cNvCxnSpPr>
            <a:stCxn id="31" idx="3"/>
            <a:endCxn id="47" idx="1"/>
          </p:cNvCxnSpPr>
          <p:nvPr/>
        </p:nvCxnSpPr>
        <p:spPr>
          <a:xfrm>
            <a:off x="2854819" y="4854915"/>
            <a:ext cx="1149625" cy="211308"/>
          </a:xfrm>
          <a:prstGeom prst="bentConnector3">
            <a:avLst>
              <a:gd name="adj1" fmla="val 50000"/>
            </a:avLst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5" name="TextBox 1034">
            <a:extLst>
              <a:ext uri="{FF2B5EF4-FFF2-40B4-BE49-F238E27FC236}">
                <a16:creationId xmlns:a16="http://schemas.microsoft.com/office/drawing/2014/main" id="{8F95CCEB-2702-8539-03EE-4A4F9F72F3DD}"/>
              </a:ext>
            </a:extLst>
          </p:cNvPr>
          <p:cNvSpPr txBox="1"/>
          <p:nvPr/>
        </p:nvSpPr>
        <p:spPr>
          <a:xfrm>
            <a:off x="6336745" y="3687042"/>
            <a:ext cx="219820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Core Time Structure</a:t>
            </a: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6F155DC3-7699-5136-89FD-508570BD26D9}"/>
              </a:ext>
            </a:extLst>
          </p:cNvPr>
          <p:cNvSpPr txBox="1"/>
          <p:nvPr/>
        </p:nvSpPr>
        <p:spPr>
          <a:xfrm>
            <a:off x="6336745" y="4559421"/>
            <a:ext cx="3126822" cy="14773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Event-Object Rendering System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038" name="Connector: Elbow 1037">
            <a:extLst>
              <a:ext uri="{FF2B5EF4-FFF2-40B4-BE49-F238E27FC236}">
                <a16:creationId xmlns:a16="http://schemas.microsoft.com/office/drawing/2014/main" id="{ED25E655-B9BA-D568-0548-D4799C737EB4}"/>
              </a:ext>
            </a:extLst>
          </p:cNvPr>
          <p:cNvCxnSpPr>
            <a:cxnSpLocks/>
            <a:stCxn id="47" idx="3"/>
            <a:endCxn id="1040" idx="1"/>
          </p:cNvCxnSpPr>
          <p:nvPr/>
        </p:nvCxnSpPr>
        <p:spPr>
          <a:xfrm>
            <a:off x="5597636" y="5066223"/>
            <a:ext cx="928582" cy="84922"/>
          </a:xfrm>
          <a:prstGeom prst="bentConnector3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0" name="TextBox 1039">
            <a:extLst>
              <a:ext uri="{FF2B5EF4-FFF2-40B4-BE49-F238E27FC236}">
                <a16:creationId xmlns:a16="http://schemas.microsoft.com/office/drawing/2014/main" id="{692DE474-91CE-CFB4-E89B-BC875442ADBE}"/>
              </a:ext>
            </a:extLst>
          </p:cNvPr>
          <p:cNvSpPr txBox="1"/>
          <p:nvPr/>
        </p:nvSpPr>
        <p:spPr>
          <a:xfrm>
            <a:off x="6526218" y="4966479"/>
            <a:ext cx="2558498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Static Event-Objects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42F30EF0-BF91-1813-A55D-D503EBD00EC1}"/>
              </a:ext>
            </a:extLst>
          </p:cNvPr>
          <p:cNvSpPr txBox="1"/>
          <p:nvPr/>
        </p:nvSpPr>
        <p:spPr>
          <a:xfrm>
            <a:off x="6528080" y="5503590"/>
            <a:ext cx="2558498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Dynamic Event-Objects</a:t>
            </a:r>
          </a:p>
        </p:txBody>
      </p:sp>
      <p:cxnSp>
        <p:nvCxnSpPr>
          <p:cNvPr id="1054" name="Connector: Elbow 1053">
            <a:extLst>
              <a:ext uri="{FF2B5EF4-FFF2-40B4-BE49-F238E27FC236}">
                <a16:creationId xmlns:a16="http://schemas.microsoft.com/office/drawing/2014/main" id="{6778694B-5D1B-29EC-E53F-268E5A966569}"/>
              </a:ext>
            </a:extLst>
          </p:cNvPr>
          <p:cNvCxnSpPr>
            <a:cxnSpLocks/>
            <a:stCxn id="47" idx="3"/>
            <a:endCxn id="1043" idx="1"/>
          </p:cNvCxnSpPr>
          <p:nvPr/>
        </p:nvCxnSpPr>
        <p:spPr>
          <a:xfrm>
            <a:off x="5597636" y="5066223"/>
            <a:ext cx="930444" cy="622033"/>
          </a:xfrm>
          <a:prstGeom prst="bentConnector3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8" name="TextBox 1057">
            <a:extLst>
              <a:ext uri="{FF2B5EF4-FFF2-40B4-BE49-F238E27FC236}">
                <a16:creationId xmlns:a16="http://schemas.microsoft.com/office/drawing/2014/main" id="{9FC3A540-B2F9-1B9D-754E-E53804BFC2C6}"/>
              </a:ext>
            </a:extLst>
          </p:cNvPr>
          <p:cNvSpPr txBox="1"/>
          <p:nvPr/>
        </p:nvSpPr>
        <p:spPr>
          <a:xfrm>
            <a:off x="6336744" y="4114371"/>
            <a:ext cx="219820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Interaction Manager</a:t>
            </a:r>
          </a:p>
        </p:txBody>
      </p:sp>
      <p:sp>
        <p:nvSpPr>
          <p:cNvPr id="1059" name="TextBox 1058">
            <a:extLst>
              <a:ext uri="{FF2B5EF4-FFF2-40B4-BE49-F238E27FC236}">
                <a16:creationId xmlns:a16="http://schemas.microsoft.com/office/drawing/2014/main" id="{D3C07952-7AAC-00E1-3B9E-5AC4E4EBAC12}"/>
              </a:ext>
            </a:extLst>
          </p:cNvPr>
          <p:cNvSpPr txBox="1"/>
          <p:nvPr/>
        </p:nvSpPr>
        <p:spPr>
          <a:xfrm>
            <a:off x="3806229" y="5475452"/>
            <a:ext cx="1876987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Multiplayer System</a:t>
            </a: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395108A-B4CC-9740-61BA-E7126EF3848B}"/>
              </a:ext>
            </a:extLst>
          </p:cNvPr>
          <p:cNvCxnSpPr>
            <a:cxnSpLocks/>
            <a:stCxn id="54" idx="3"/>
            <a:endCxn id="31" idx="0"/>
          </p:cNvCxnSpPr>
          <p:nvPr/>
        </p:nvCxnSpPr>
        <p:spPr>
          <a:xfrm>
            <a:off x="1780296" y="3751116"/>
            <a:ext cx="343968" cy="919133"/>
          </a:xfrm>
          <a:prstGeom prst="bentConnector2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22BC825F-9CF6-F666-36AB-3A68BFE06C02}"/>
              </a:ext>
            </a:extLst>
          </p:cNvPr>
          <p:cNvSpPr txBox="1"/>
          <p:nvPr/>
        </p:nvSpPr>
        <p:spPr>
          <a:xfrm>
            <a:off x="10551931" y="2990449"/>
            <a:ext cx="1317674" cy="646331"/>
          </a:xfrm>
          <a:prstGeom prst="rect">
            <a:avLst/>
          </a:prstGeom>
          <a:solidFill>
            <a:schemeClr val="bg1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Circaevum</a:t>
            </a:r>
          </a:p>
          <a:p>
            <a:pPr algn="ctr"/>
            <a:r>
              <a:rPr lang="en-US" dirty="0">
                <a:solidFill>
                  <a:srgbClr val="92D050"/>
                </a:solidFill>
              </a:rPr>
              <a:t>App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9B2CB1FF-BE94-815C-E97C-08D1786A890E}"/>
              </a:ext>
            </a:extLst>
          </p:cNvPr>
          <p:cNvSpPr txBox="1">
            <a:spLocks/>
          </p:cNvSpPr>
          <p:nvPr/>
        </p:nvSpPr>
        <p:spPr>
          <a:xfrm>
            <a:off x="4890267" y="2317763"/>
            <a:ext cx="3271901" cy="539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Build Environment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AC74D36E-700A-1C87-FD00-BD752D46E280}"/>
              </a:ext>
            </a:extLst>
          </p:cNvPr>
          <p:cNvSpPr txBox="1">
            <a:spLocks/>
          </p:cNvSpPr>
          <p:nvPr/>
        </p:nvSpPr>
        <p:spPr>
          <a:xfrm>
            <a:off x="10481094" y="2315175"/>
            <a:ext cx="1459349" cy="539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Product</a:t>
            </a:r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32950522-238F-B5A7-77AF-D5BCF078379D}"/>
              </a:ext>
            </a:extLst>
          </p:cNvPr>
          <p:cNvCxnSpPr>
            <a:cxnSpLocks/>
            <a:stCxn id="32" idx="3"/>
            <a:endCxn id="36" idx="1"/>
          </p:cNvCxnSpPr>
          <p:nvPr/>
        </p:nvCxnSpPr>
        <p:spPr>
          <a:xfrm flipV="1">
            <a:off x="9920377" y="3313615"/>
            <a:ext cx="631554" cy="1374555"/>
          </a:xfrm>
          <a:prstGeom prst="bentConnector3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90266F20-CCCE-3D86-594F-E49A1ADE42BA}"/>
              </a:ext>
            </a:extLst>
          </p:cNvPr>
          <p:cNvGrpSpPr/>
          <p:nvPr/>
        </p:nvGrpSpPr>
        <p:grpSpPr>
          <a:xfrm>
            <a:off x="251557" y="4688170"/>
            <a:ext cx="11621647" cy="1191903"/>
            <a:chOff x="251557" y="4688170"/>
            <a:chExt cx="11621647" cy="1191903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276FC58-A7DC-C1CD-99E4-6D40FFD23D1C}"/>
                </a:ext>
              </a:extLst>
            </p:cNvPr>
            <p:cNvSpPr txBox="1"/>
            <p:nvPr/>
          </p:nvSpPr>
          <p:spPr>
            <a:xfrm>
              <a:off x="251557" y="5510741"/>
              <a:ext cx="1528425" cy="369332"/>
            </a:xfrm>
            <a:prstGeom prst="rect">
              <a:avLst/>
            </a:prstGeom>
            <a:solidFill>
              <a:srgbClr val="321547"/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Victron OAuth</a:t>
              </a:r>
            </a:p>
          </p:txBody>
        </p:sp>
        <p:cxnSp>
          <p:nvCxnSpPr>
            <p:cNvPr id="61" name="Connector: Elbow 60">
              <a:extLst>
                <a:ext uri="{FF2B5EF4-FFF2-40B4-BE49-F238E27FC236}">
                  <a16:creationId xmlns:a16="http://schemas.microsoft.com/office/drawing/2014/main" id="{E94DBFB7-89F1-58B7-007C-D15D511E0A2D}"/>
                </a:ext>
              </a:extLst>
            </p:cNvPr>
            <p:cNvCxnSpPr>
              <a:cxnSpLocks/>
              <a:stCxn id="55" idx="3"/>
              <a:endCxn id="31" idx="2"/>
            </p:cNvCxnSpPr>
            <p:nvPr/>
          </p:nvCxnSpPr>
          <p:spPr>
            <a:xfrm flipV="1">
              <a:off x="1779982" y="5039581"/>
              <a:ext cx="344282" cy="655826"/>
            </a:xfrm>
            <a:prstGeom prst="bentConnector2">
              <a:avLst/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57820D7-A9A0-FE34-F225-7EB6A6A0D438}"/>
                </a:ext>
              </a:extLst>
            </p:cNvPr>
            <p:cNvSpPr txBox="1"/>
            <p:nvPr/>
          </p:nvSpPr>
          <p:spPr>
            <a:xfrm>
              <a:off x="10551931" y="5174386"/>
              <a:ext cx="1321273" cy="6463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8021"/>
                  </a:solidFill>
                </a:rPr>
                <a:t>Sundial</a:t>
              </a:r>
            </a:p>
            <a:p>
              <a:pPr algn="ctr"/>
              <a:r>
                <a:rPr lang="en-US" dirty="0">
                  <a:solidFill>
                    <a:srgbClr val="FF8021"/>
                  </a:solidFill>
                </a:rPr>
                <a:t>App</a:t>
              </a:r>
            </a:p>
          </p:txBody>
        </p:sp>
        <p:cxnSp>
          <p:nvCxnSpPr>
            <p:cNvPr id="48" name="Connector: Elbow 47">
              <a:extLst>
                <a:ext uri="{FF2B5EF4-FFF2-40B4-BE49-F238E27FC236}">
                  <a16:creationId xmlns:a16="http://schemas.microsoft.com/office/drawing/2014/main" id="{AF1A79C8-DCB7-7970-423B-98FDABFAE11C}"/>
                </a:ext>
              </a:extLst>
            </p:cNvPr>
            <p:cNvCxnSpPr>
              <a:cxnSpLocks/>
              <a:stCxn id="32" idx="3"/>
              <a:endCxn id="39" idx="1"/>
            </p:cNvCxnSpPr>
            <p:nvPr/>
          </p:nvCxnSpPr>
          <p:spPr>
            <a:xfrm>
              <a:off x="9920377" y="4688170"/>
              <a:ext cx="631554" cy="809382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or: Elbow 51">
              <a:extLst>
                <a:ext uri="{FF2B5EF4-FFF2-40B4-BE49-F238E27FC236}">
                  <a16:creationId xmlns:a16="http://schemas.microsoft.com/office/drawing/2014/main" id="{60FF0356-96DF-5571-A621-625BF6FDE2C3}"/>
                </a:ext>
              </a:extLst>
            </p:cNvPr>
            <p:cNvCxnSpPr>
              <a:cxnSpLocks/>
              <a:stCxn id="31" idx="3"/>
              <a:endCxn id="47" idx="1"/>
            </p:cNvCxnSpPr>
            <p:nvPr/>
          </p:nvCxnSpPr>
          <p:spPr>
            <a:xfrm>
              <a:off x="2854819" y="4854915"/>
              <a:ext cx="1149625" cy="211308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B41CF50-A46F-D245-559F-B7F9CCE1E3F6}"/>
                </a:ext>
              </a:extLst>
            </p:cNvPr>
            <p:cNvSpPr txBox="1"/>
            <p:nvPr/>
          </p:nvSpPr>
          <p:spPr>
            <a:xfrm>
              <a:off x="4002582" y="4886259"/>
              <a:ext cx="1593192" cy="369332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OAuth Tokens</a:t>
              </a:r>
            </a:p>
          </p:txBody>
        </p: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B45C12B2-5BD7-4CAE-7C2B-361861A50611}"/>
                </a:ext>
              </a:extLst>
            </p:cNvPr>
            <p:cNvCxnSpPr>
              <a:cxnSpLocks/>
              <a:stCxn id="62" idx="3"/>
              <a:endCxn id="1040" idx="1"/>
            </p:cNvCxnSpPr>
            <p:nvPr/>
          </p:nvCxnSpPr>
          <p:spPr>
            <a:xfrm>
              <a:off x="5595774" y="5070925"/>
              <a:ext cx="930444" cy="80220"/>
            </a:xfrm>
            <a:prstGeom prst="bentConnector3">
              <a:avLst/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6" name="Connector: Elbow 1025">
              <a:extLst>
                <a:ext uri="{FF2B5EF4-FFF2-40B4-BE49-F238E27FC236}">
                  <a16:creationId xmlns:a16="http://schemas.microsoft.com/office/drawing/2014/main" id="{F54EF440-1533-24E4-3E92-B9DFDC20FB5B}"/>
                </a:ext>
              </a:extLst>
            </p:cNvPr>
            <p:cNvCxnSpPr>
              <a:cxnSpLocks/>
              <a:stCxn id="62" idx="3"/>
              <a:endCxn id="1043" idx="1"/>
            </p:cNvCxnSpPr>
            <p:nvPr/>
          </p:nvCxnSpPr>
          <p:spPr>
            <a:xfrm>
              <a:off x="5595774" y="5070925"/>
              <a:ext cx="932306" cy="617331"/>
            </a:xfrm>
            <a:prstGeom prst="bentConnector3">
              <a:avLst/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AEE3F695-531C-AB9A-42DF-2094010704C4}"/>
                </a:ext>
              </a:extLst>
            </p:cNvPr>
            <p:cNvSpPr txBox="1"/>
            <p:nvPr/>
          </p:nvSpPr>
          <p:spPr>
            <a:xfrm>
              <a:off x="6522494" y="4973630"/>
              <a:ext cx="2558498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Static Event-Objects</a:t>
              </a:r>
            </a:p>
          </p:txBody>
        </p:sp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923A590D-D225-C9A7-E7FA-E469763C348C}"/>
                </a:ext>
              </a:extLst>
            </p:cNvPr>
            <p:cNvSpPr txBox="1"/>
            <p:nvPr/>
          </p:nvSpPr>
          <p:spPr>
            <a:xfrm>
              <a:off x="6524356" y="5510741"/>
              <a:ext cx="2558498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Dynamic Event-Objects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2933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238</Words>
  <Application>Microsoft Office PowerPoint</Application>
  <PresentationFormat>Widescreen</PresentationFormat>
  <Paragraphs>104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Biome</vt:lpstr>
      <vt:lpstr>Calibri</vt:lpstr>
      <vt:lpstr>Calibri Light</vt:lpstr>
      <vt:lpstr>Office Theme</vt:lpstr>
      <vt:lpstr>Project Sundial</vt:lpstr>
      <vt:lpstr>Outline</vt:lpstr>
      <vt:lpstr>Circaevum</vt:lpstr>
      <vt:lpstr>Energy Meter Data</vt:lpstr>
      <vt:lpstr>Sundial</vt:lpstr>
      <vt:lpstr>Questions / Follow Ups</vt:lpstr>
      <vt:lpstr>Other Topics</vt:lpstr>
      <vt:lpstr>Circaevum – Tech Stack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Sundial</dc:title>
  <dc:creator>Adam Sauerr</dc:creator>
  <cp:lastModifiedBy>Adam Sauerr</cp:lastModifiedBy>
  <cp:revision>6</cp:revision>
  <dcterms:created xsi:type="dcterms:W3CDTF">2023-02-22T19:54:17Z</dcterms:created>
  <dcterms:modified xsi:type="dcterms:W3CDTF">2023-02-23T18:34:27Z</dcterms:modified>
</cp:coreProperties>
</file>

<file path=docProps/thumbnail.jpeg>
</file>